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sldIdLst>
    <p:sldId id="258" r:id="rId3"/>
    <p:sldId id="267" r:id="rId4"/>
    <p:sldId id="268" r:id="rId5"/>
    <p:sldId id="269" r:id="rId6"/>
    <p:sldId id="273" r:id="rId7"/>
    <p:sldId id="263" r:id="rId8"/>
    <p:sldId id="260" r:id="rId9"/>
    <p:sldId id="261" r:id="rId10"/>
    <p:sldId id="262" r:id="rId11"/>
    <p:sldId id="265" r:id="rId12"/>
    <p:sldId id="270" r:id="rId13"/>
    <p:sldId id="271" r:id="rId14"/>
    <p:sldId id="272"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7" autoAdjust="0"/>
    <p:restoredTop sz="94660"/>
  </p:normalViewPr>
  <p:slideViewPr>
    <p:cSldViewPr snapToGrid="0">
      <p:cViewPr varScale="1">
        <p:scale>
          <a:sx n="86" d="100"/>
          <a:sy n="86" d="100"/>
        </p:scale>
        <p:origin x="55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A8C86EA-A5BD-4BA0-B8C8-BE8A245862D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67949998"/>
      </p:ext>
    </p:extLst>
  </p:cSld>
  <p:clrMapOvr>
    <a:masterClrMapping/>
  </p:clrMapOvr>
  <p:transition advClick="0" advTm="10000">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C8374A0-4B34-45FF-950F-FE750AE19C3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1304710"/>
      </p:ext>
    </p:extLst>
  </p:cSld>
  <p:clrMapOvr>
    <a:masterClrMapping/>
  </p:clrMapOvr>
  <p:transition advClick="0" advTm="10000">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1219CF-6C7C-44FA-9426-85F5BF4E609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44738071"/>
      </p:ext>
    </p:extLst>
  </p:cSld>
  <p:clrMapOvr>
    <a:masterClrMapping/>
  </p:clrMapOvr>
  <p:transition advClick="0" advTm="10000">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0F43A7BA-B7C1-4E30-98E1-B22060A7387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85905695"/>
      </p:ext>
    </p:extLst>
  </p:cSld>
  <p:clrMapOvr>
    <a:masterClrMapping/>
  </p:clrMapOvr>
  <p:transition advClick="0" advTm="10000">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A8C86EA-A5BD-4BA0-B8C8-BE8A245862D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09533579"/>
      </p:ext>
    </p:extLst>
  </p:cSld>
  <p:clrMapOvr>
    <a:masterClrMapping/>
  </p:clrMapOvr>
  <p:transition advClick="0" advTm="10000">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74AC1C0-EC1A-4983-B8A8-E5854EF3F20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02850312"/>
      </p:ext>
    </p:extLst>
  </p:cSld>
  <p:clrMapOvr>
    <a:masterClrMapping/>
  </p:clrMapOvr>
  <p:transition advClick="0" advTm="10000">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32E04520-5540-4F4D-8339-A98E9283201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64583124"/>
      </p:ext>
    </p:extLst>
  </p:cSld>
  <p:clrMapOvr>
    <a:masterClrMapping/>
  </p:clrMapOvr>
  <p:transition advClick="0" advTm="10000">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5C1E077A-5F76-44F4-BA1F-6379429022B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7380507"/>
      </p:ext>
    </p:extLst>
  </p:cSld>
  <p:clrMapOvr>
    <a:masterClrMapping/>
  </p:clrMapOvr>
  <p:transition advClick="0" advTm="10000">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4E3DDF5C-D463-4D19-A545-05D9307E87D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19817046"/>
      </p:ext>
    </p:extLst>
  </p:cSld>
  <p:clrMapOvr>
    <a:masterClrMapping/>
  </p:clrMapOvr>
  <p:transition advClick="0" advTm="10000">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F4326CB1-EDD6-46F1-93D7-E1766021264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16535996"/>
      </p:ext>
    </p:extLst>
  </p:cSld>
  <p:clrMapOvr>
    <a:masterClrMapping/>
  </p:clrMapOvr>
  <p:transition advClick="0" advTm="10000">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ED52139C-9836-4D08-B120-33673458C4B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19228703"/>
      </p:ext>
    </p:extLst>
  </p:cSld>
  <p:clrMapOvr>
    <a:masterClrMapping/>
  </p:clrMapOvr>
  <p:transition advClick="0" advTm="1000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74AC1C0-EC1A-4983-B8A8-E5854EF3F20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86113718"/>
      </p:ext>
    </p:extLst>
  </p:cSld>
  <p:clrMapOvr>
    <a:masterClrMapping/>
  </p:clrMapOvr>
  <p:transition advClick="0" advTm="10000">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E4964203-7B76-4BAD-8FA1-EF68A3D37DF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8393817"/>
      </p:ext>
    </p:extLst>
  </p:cSld>
  <p:clrMapOvr>
    <a:masterClrMapping/>
  </p:clrMapOvr>
  <p:transition advClick="0" advTm="10000">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E5F7B976-1A1A-4413-8E7D-25C960A0144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40583527"/>
      </p:ext>
    </p:extLst>
  </p:cSld>
  <p:clrMapOvr>
    <a:masterClrMapping/>
  </p:clrMapOvr>
  <p:transition advClick="0" advTm="10000">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C8374A0-4B34-45FF-950F-FE750AE19C3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69139790"/>
      </p:ext>
    </p:extLst>
  </p:cSld>
  <p:clrMapOvr>
    <a:masterClrMapping/>
  </p:clrMapOvr>
  <p:transition advClick="0" advTm="10000">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1219CF-6C7C-44FA-9426-85F5BF4E609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31183248"/>
      </p:ext>
    </p:extLst>
  </p:cSld>
  <p:clrMapOvr>
    <a:masterClrMapping/>
  </p:clrMapOvr>
  <p:transition advClick="0" advTm="10000">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0F43A7BA-B7C1-4E30-98E1-B22060A7387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69930444"/>
      </p:ext>
    </p:extLst>
  </p:cSld>
  <p:clrMapOvr>
    <a:masterClrMapping/>
  </p:clrMapOvr>
  <p:transition advClick="0" advTm="1000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32E04520-5540-4F4D-8339-A98E9283201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75756943"/>
      </p:ext>
    </p:extLst>
  </p:cSld>
  <p:clrMapOvr>
    <a:masterClrMapping/>
  </p:clrMapOvr>
  <p:transition advClick="0" advTm="10000">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5C1E077A-5F76-44F4-BA1F-6379429022B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51893337"/>
      </p:ext>
    </p:extLst>
  </p:cSld>
  <p:clrMapOvr>
    <a:masterClrMapping/>
  </p:clrMapOvr>
  <p:transition advClick="0" advTm="10000">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4E3DDF5C-D463-4D19-A545-05D9307E87D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18632816"/>
      </p:ext>
    </p:extLst>
  </p:cSld>
  <p:clrMapOvr>
    <a:masterClrMapping/>
  </p:clrMapOvr>
  <p:transition advClick="0" advTm="10000">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F4326CB1-EDD6-46F1-93D7-E1766021264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04106860"/>
      </p:ext>
    </p:extLst>
  </p:cSld>
  <p:clrMapOvr>
    <a:masterClrMapping/>
  </p:clrMapOvr>
  <p:transition advClick="0" advTm="10000">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ED52139C-9836-4D08-B120-33673458C4B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76096553"/>
      </p:ext>
    </p:extLst>
  </p:cSld>
  <p:clrMapOvr>
    <a:masterClrMapping/>
  </p:clrMapOvr>
  <p:transition advClick="0" advTm="10000">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E4964203-7B76-4BAD-8FA1-EF68A3D37DF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26584508"/>
      </p:ext>
    </p:extLst>
  </p:cSld>
  <p:clrMapOvr>
    <a:masterClrMapping/>
  </p:clrMapOvr>
  <p:transition advClick="0" advTm="10000">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E5F7B976-1A1A-4413-8E7D-25C960A0144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64000134"/>
      </p:ext>
    </p:extLst>
  </p:cSld>
  <p:clrMapOvr>
    <a:masterClrMapping/>
  </p:clrMapOvr>
  <p:transition advClick="0" advTm="10000">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26B27A-9252-4E61-B7BF-50190A9CF62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270724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advClick="0" advTm="10000">
    <p:cu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E26B27A-9252-4E61-B7BF-50190A9CF62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040906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advClick="0" advTm="10000">
    <p:cu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190551"/>
            <a:ext cx="10972800" cy="1956473"/>
          </a:xfrm>
        </p:spPr>
        <p:txBody>
          <a:bodyPr/>
          <a:lstStyle/>
          <a:p>
            <a:r>
              <a:rPr lang="en-US" altLang="en-US" sz="4000" dirty="0">
                <a:solidFill>
                  <a:srgbClr val="FFFF00"/>
                </a:solidFill>
              </a:rPr>
              <a:t>SavingLivesAmerica.org</a:t>
            </a:r>
            <a:br>
              <a:rPr lang="en-US" altLang="en-US" sz="4000" dirty="0">
                <a:solidFill>
                  <a:srgbClr val="FFFF00"/>
                </a:solidFill>
              </a:rPr>
            </a:br>
            <a:r>
              <a:rPr lang="en-US" altLang="en-US" sz="4000" dirty="0">
                <a:solidFill>
                  <a:srgbClr val="FFFF00"/>
                </a:solidFill>
              </a:rPr>
              <a:t>Using “Stop the Bleeding” Kits</a:t>
            </a:r>
            <a:br>
              <a:rPr lang="en-US" altLang="en-US" sz="4000" dirty="0">
                <a:solidFill>
                  <a:srgbClr val="FFFF00"/>
                </a:solidFill>
              </a:rPr>
            </a:br>
            <a:r>
              <a:rPr lang="en-US" altLang="en-US" sz="4000" dirty="0">
                <a:solidFill>
                  <a:srgbClr val="FFFF00"/>
                </a:solidFill>
              </a:rPr>
              <a:t>Special Thanks to the Forsyth County S.O.</a:t>
            </a:r>
          </a:p>
        </p:txBody>
      </p:sp>
      <p:pic>
        <p:nvPicPr>
          <p:cNvPr id="1026" name="D26A524D-47B3-4E79-A537-B6EAADEDEBFE" descr="D26A524D-47B3-4E79-A537-B6EAADEDEBF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63" b="17203"/>
          <a:stretch/>
        </p:blipFill>
        <p:spPr bwMode="auto">
          <a:xfrm>
            <a:off x="4031877" y="2405849"/>
            <a:ext cx="3351156" cy="42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471053"/>
      </p:ext>
    </p:extLst>
  </p:cSld>
  <p:clrMapOvr>
    <a:masterClrMapping/>
  </p:clrMapOvr>
  <p:transition advClick="0" advTm="10000">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AD696959-4959-4A0C-9633-05FF23F4878F" descr="AD696959-4959-4A0C-9633-05FF23F4878F"/>
          <p:cNvPicPr>
            <a:picLocks noChangeAspect="1" noChangeArrowheads="1"/>
          </p:cNvPicPr>
          <p:nvPr/>
        </p:nvPicPr>
        <p:blipFill rotWithShape="1">
          <a:blip r:embed="rId2">
            <a:extLst>
              <a:ext uri="{28A0092B-C50C-407E-A947-70E740481C1C}">
                <a14:useLocalDpi xmlns:a14="http://schemas.microsoft.com/office/drawing/2010/main" val="0"/>
              </a:ext>
            </a:extLst>
          </a:blip>
          <a:srcRect l="27032" r="14163" b="11725"/>
          <a:stretch/>
        </p:blipFill>
        <p:spPr bwMode="auto">
          <a:xfrm>
            <a:off x="5741895" y="457199"/>
            <a:ext cx="5446058" cy="603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40318" y="457200"/>
            <a:ext cx="3932767" cy="954741"/>
          </a:xfrm>
        </p:spPr>
        <p:txBody>
          <a:bodyPr/>
          <a:lstStyle/>
          <a:p>
            <a:r>
              <a:rPr lang="en-US" sz="4000" dirty="0">
                <a:solidFill>
                  <a:srgbClr val="FFC000"/>
                </a:solidFill>
              </a:rPr>
              <a:t>Pocket 1</a:t>
            </a:r>
          </a:p>
        </p:txBody>
      </p:sp>
      <p:sp>
        <p:nvSpPr>
          <p:cNvPr id="7" name="Text Placeholder 6"/>
          <p:cNvSpPr>
            <a:spLocks noGrp="1"/>
          </p:cNvSpPr>
          <p:nvPr>
            <p:ph type="body" sz="half" idx="2"/>
          </p:nvPr>
        </p:nvSpPr>
        <p:spPr>
          <a:xfrm>
            <a:off x="840318" y="1828800"/>
            <a:ext cx="3932767" cy="4040188"/>
          </a:xfrm>
        </p:spPr>
        <p:txBody>
          <a:bodyPr/>
          <a:lstStyle/>
          <a:p>
            <a:pPr marL="285750" indent="-285750">
              <a:buFont typeface="Arial" panose="020B0604020202020204" pitchFamily="34" charset="0"/>
              <a:buChar char="•"/>
            </a:pPr>
            <a:r>
              <a:rPr lang="en-US" sz="3200" dirty="0">
                <a:solidFill>
                  <a:srgbClr val="FFC000"/>
                </a:solidFill>
              </a:rPr>
              <a:t>First Aid Dressings</a:t>
            </a:r>
          </a:p>
          <a:p>
            <a:pPr marL="285750" indent="-285750">
              <a:buFont typeface="Arial" panose="020B0604020202020204" pitchFamily="34" charset="0"/>
              <a:buChar char="•"/>
            </a:pPr>
            <a:r>
              <a:rPr lang="en-US" sz="3200" dirty="0">
                <a:solidFill>
                  <a:srgbClr val="FFC000"/>
                </a:solidFill>
              </a:rPr>
              <a:t>Tape/wraps</a:t>
            </a:r>
          </a:p>
          <a:p>
            <a:pPr marL="285750" indent="-285750">
              <a:buFont typeface="Arial" panose="020B0604020202020204" pitchFamily="34" charset="0"/>
              <a:buChar char="•"/>
            </a:pPr>
            <a:endParaRPr lang="en-US" sz="2800" dirty="0">
              <a:solidFill>
                <a:srgbClr val="FFC000"/>
              </a:solidFill>
            </a:endParaRPr>
          </a:p>
          <a:p>
            <a:pPr marL="285750" indent="-285750">
              <a:buFont typeface="Arial" panose="020B0604020202020204" pitchFamily="34" charset="0"/>
              <a:buChar char="•"/>
            </a:pPr>
            <a:endParaRPr lang="en-US" sz="2800" dirty="0">
              <a:solidFill>
                <a:srgbClr val="FFC000"/>
              </a:solidFill>
            </a:endParaRPr>
          </a:p>
        </p:txBody>
      </p:sp>
    </p:spTree>
    <p:extLst>
      <p:ext uri="{BB962C8B-B14F-4D97-AF65-F5344CB8AC3E}">
        <p14:creationId xmlns:p14="http://schemas.microsoft.com/office/powerpoint/2010/main" val="667199985"/>
      </p:ext>
    </p:extLst>
  </p:cSld>
  <p:clrMapOvr>
    <a:masterClrMapping/>
  </p:clrMapOvr>
  <p:transition advClick="0" advTm="10000">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solidFill>
                  <a:srgbClr val="FFFF00"/>
                </a:solidFill>
              </a:rPr>
              <a:t>Field First Aid Dressing</a:t>
            </a:r>
          </a:p>
        </p:txBody>
      </p:sp>
      <p:sp>
        <p:nvSpPr>
          <p:cNvPr id="15363" name="Rectangle 3"/>
          <p:cNvSpPr>
            <a:spLocks noGrp="1" noChangeArrowheads="1"/>
          </p:cNvSpPr>
          <p:nvPr>
            <p:ph type="body" idx="1"/>
          </p:nvPr>
        </p:nvSpPr>
        <p:spPr>
          <a:xfrm>
            <a:off x="1981200" y="1752601"/>
            <a:ext cx="8229600" cy="4525963"/>
          </a:xfrm>
        </p:spPr>
        <p:txBody>
          <a:bodyPr/>
          <a:lstStyle/>
          <a:p>
            <a:pPr>
              <a:buFontTx/>
              <a:buNone/>
            </a:pPr>
            <a:r>
              <a:rPr lang="en-US" altLang="en-US">
                <a:solidFill>
                  <a:schemeClr val="bg1"/>
                </a:solidFill>
              </a:rPr>
              <a:t>The field first aid dressing is being replaced by the emergency trauma bandage, however, you still may come across them</a:t>
            </a:r>
          </a:p>
        </p:txBody>
      </p:sp>
      <p:pic>
        <p:nvPicPr>
          <p:cNvPr id="15369" name="Picture 9" descr="image_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962400"/>
            <a:ext cx="2590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5372" name="Rectangle 12"/>
          <p:cNvSpPr>
            <a:spLocks noChangeArrowheads="1"/>
          </p:cNvSpPr>
          <p:nvPr/>
        </p:nvSpPr>
        <p:spPr bwMode="auto">
          <a:xfrm>
            <a:off x="4800600" y="3962400"/>
            <a:ext cx="2590800" cy="182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7601458"/>
      </p:ext>
    </p:extLst>
  </p:cSld>
  <p:clrMapOvr>
    <a:masterClrMapping/>
  </p:clrMapOvr>
  <p:transition advClick="0" advTm="10000">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0"/>
            <a:ext cx="8229600" cy="1143000"/>
          </a:xfrm>
        </p:spPr>
        <p:txBody>
          <a:bodyPr/>
          <a:lstStyle/>
          <a:p>
            <a:r>
              <a:rPr lang="en-US" altLang="en-US">
                <a:solidFill>
                  <a:srgbClr val="FFFF00"/>
                </a:solidFill>
              </a:rPr>
              <a:t>Apply a Field First Aid Dressing</a:t>
            </a:r>
          </a:p>
        </p:txBody>
      </p:sp>
      <p:sp>
        <p:nvSpPr>
          <p:cNvPr id="17411" name="Rectangle 3"/>
          <p:cNvSpPr>
            <a:spLocks noGrp="1" noChangeArrowheads="1"/>
          </p:cNvSpPr>
          <p:nvPr>
            <p:ph type="body" idx="1"/>
          </p:nvPr>
        </p:nvSpPr>
        <p:spPr>
          <a:xfrm>
            <a:off x="1981200" y="1447800"/>
            <a:ext cx="8458200" cy="5410200"/>
          </a:xfrm>
        </p:spPr>
        <p:txBody>
          <a:bodyPr/>
          <a:lstStyle/>
          <a:p>
            <a:pPr>
              <a:lnSpc>
                <a:spcPct val="80000"/>
              </a:lnSpc>
            </a:pPr>
            <a:r>
              <a:rPr lang="en-US" altLang="en-US" sz="2400">
                <a:solidFill>
                  <a:schemeClr val="bg1"/>
                </a:solidFill>
              </a:rPr>
              <a:t>Open plastic packet and remove paper wrapper</a:t>
            </a:r>
          </a:p>
          <a:p>
            <a:pPr>
              <a:lnSpc>
                <a:spcPct val="80000"/>
              </a:lnSpc>
            </a:pPr>
            <a:endParaRPr lang="en-US" altLang="en-US" sz="2400">
              <a:solidFill>
                <a:schemeClr val="bg1"/>
              </a:solidFill>
            </a:endParaRPr>
          </a:p>
          <a:p>
            <a:pPr>
              <a:lnSpc>
                <a:spcPct val="80000"/>
              </a:lnSpc>
            </a:pPr>
            <a:r>
              <a:rPr lang="en-US" altLang="en-US" sz="2400">
                <a:solidFill>
                  <a:schemeClr val="bg1"/>
                </a:solidFill>
              </a:rPr>
              <a:t>Twist paper packet until it breaks open</a:t>
            </a:r>
          </a:p>
          <a:p>
            <a:pPr>
              <a:lnSpc>
                <a:spcPct val="80000"/>
              </a:lnSpc>
              <a:buFontTx/>
              <a:buNone/>
            </a:pPr>
            <a:endParaRPr lang="en-US" altLang="en-US" sz="2400">
              <a:solidFill>
                <a:schemeClr val="bg1"/>
              </a:solidFill>
            </a:endParaRPr>
          </a:p>
          <a:p>
            <a:pPr>
              <a:lnSpc>
                <a:spcPct val="80000"/>
              </a:lnSpc>
            </a:pPr>
            <a:r>
              <a:rPr lang="en-US" altLang="en-US" sz="2400">
                <a:solidFill>
                  <a:schemeClr val="bg1"/>
                </a:solidFill>
              </a:rPr>
              <a:t>Remove dressing from paper wrapper</a:t>
            </a:r>
          </a:p>
          <a:p>
            <a:pPr>
              <a:lnSpc>
                <a:spcPct val="80000"/>
              </a:lnSpc>
            </a:pPr>
            <a:endParaRPr lang="en-US" altLang="en-US" sz="2400">
              <a:solidFill>
                <a:schemeClr val="bg1"/>
              </a:solidFill>
            </a:endParaRPr>
          </a:p>
          <a:p>
            <a:pPr>
              <a:lnSpc>
                <a:spcPct val="80000"/>
              </a:lnSpc>
            </a:pPr>
            <a:r>
              <a:rPr lang="en-US" altLang="en-US" sz="2400">
                <a:solidFill>
                  <a:schemeClr val="bg1"/>
                </a:solidFill>
              </a:rPr>
              <a:t>Grasp olive drab tails with both hands</a:t>
            </a:r>
          </a:p>
          <a:p>
            <a:pPr>
              <a:lnSpc>
                <a:spcPct val="80000"/>
              </a:lnSpc>
            </a:pPr>
            <a:endParaRPr lang="en-US" altLang="en-US" sz="2400">
              <a:solidFill>
                <a:schemeClr val="bg1"/>
              </a:solidFill>
            </a:endParaRPr>
          </a:p>
          <a:p>
            <a:pPr>
              <a:lnSpc>
                <a:spcPct val="80000"/>
              </a:lnSpc>
            </a:pPr>
            <a:r>
              <a:rPr lang="en-US" altLang="en-US" sz="2400">
                <a:solidFill>
                  <a:schemeClr val="bg1"/>
                </a:solidFill>
              </a:rPr>
              <a:t>Hold dressing directly over wound with </a:t>
            </a:r>
          </a:p>
          <a:p>
            <a:pPr>
              <a:lnSpc>
                <a:spcPct val="80000"/>
              </a:lnSpc>
              <a:buFontTx/>
              <a:buNone/>
            </a:pPr>
            <a:r>
              <a:rPr lang="en-US" altLang="en-US" sz="2400">
                <a:solidFill>
                  <a:schemeClr val="bg1"/>
                </a:solidFill>
              </a:rPr>
              <a:t>    white side of dressing toward injury</a:t>
            </a:r>
          </a:p>
          <a:p>
            <a:pPr>
              <a:lnSpc>
                <a:spcPct val="80000"/>
              </a:lnSpc>
            </a:pPr>
            <a:endParaRPr lang="en-US" altLang="en-US" sz="2400">
              <a:solidFill>
                <a:schemeClr val="bg1"/>
              </a:solidFill>
            </a:endParaRPr>
          </a:p>
          <a:p>
            <a:pPr>
              <a:lnSpc>
                <a:spcPct val="80000"/>
              </a:lnSpc>
            </a:pPr>
            <a:r>
              <a:rPr lang="en-US" altLang="en-US" sz="2400">
                <a:solidFill>
                  <a:schemeClr val="bg1"/>
                </a:solidFill>
              </a:rPr>
              <a:t>Pull on tails until dressing opens and </a:t>
            </a:r>
          </a:p>
          <a:p>
            <a:pPr>
              <a:lnSpc>
                <a:spcPct val="80000"/>
              </a:lnSpc>
              <a:buFontTx/>
              <a:buNone/>
            </a:pPr>
            <a:r>
              <a:rPr lang="en-US" altLang="en-US" sz="2400">
                <a:solidFill>
                  <a:schemeClr val="bg1"/>
                </a:solidFill>
              </a:rPr>
              <a:t>    flattens</a:t>
            </a:r>
          </a:p>
        </p:txBody>
      </p:sp>
      <p:pic>
        <p:nvPicPr>
          <p:cNvPr id="17413" name="Picture 5" descr="21110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286001"/>
            <a:ext cx="25146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21110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572000"/>
            <a:ext cx="25146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7416" name="Rectangle 8"/>
          <p:cNvSpPr>
            <a:spLocks noChangeArrowheads="1"/>
          </p:cNvSpPr>
          <p:nvPr/>
        </p:nvSpPr>
        <p:spPr bwMode="auto">
          <a:xfrm>
            <a:off x="7924800" y="2286000"/>
            <a:ext cx="2514600" cy="1905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Rectangle 9"/>
          <p:cNvSpPr>
            <a:spLocks noChangeArrowheads="1"/>
          </p:cNvSpPr>
          <p:nvPr/>
        </p:nvSpPr>
        <p:spPr bwMode="auto">
          <a:xfrm>
            <a:off x="7924800" y="4572000"/>
            <a:ext cx="2514600" cy="1905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30261933"/>
      </p:ext>
    </p:extLst>
  </p:cSld>
  <p:clrMapOvr>
    <a:masterClrMapping/>
  </p:clrMapOvr>
  <p:transition advClick="0" advTm="10000">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solidFill>
                  <a:srgbClr val="FFFF00"/>
                </a:solidFill>
              </a:rPr>
              <a:t>Apply a Field First Aid Dressing</a:t>
            </a:r>
          </a:p>
        </p:txBody>
      </p:sp>
      <p:sp>
        <p:nvSpPr>
          <p:cNvPr id="18435" name="Rectangle 3"/>
          <p:cNvSpPr>
            <a:spLocks noGrp="1" noChangeArrowheads="1"/>
          </p:cNvSpPr>
          <p:nvPr>
            <p:ph type="body" idx="1"/>
          </p:nvPr>
        </p:nvSpPr>
        <p:spPr>
          <a:xfrm>
            <a:off x="1981200" y="1676400"/>
            <a:ext cx="8229600" cy="4953000"/>
          </a:xfrm>
        </p:spPr>
        <p:txBody>
          <a:bodyPr/>
          <a:lstStyle/>
          <a:p>
            <a:pPr>
              <a:lnSpc>
                <a:spcPct val="80000"/>
              </a:lnSpc>
            </a:pPr>
            <a:r>
              <a:rPr lang="en-US" altLang="en-US" sz="2400">
                <a:solidFill>
                  <a:schemeClr val="bg1"/>
                </a:solidFill>
              </a:rPr>
              <a:t>Place white part of dressing over wound</a:t>
            </a:r>
          </a:p>
          <a:p>
            <a:pPr>
              <a:lnSpc>
                <a:spcPct val="80000"/>
              </a:lnSpc>
            </a:pPr>
            <a:endParaRPr lang="en-US" altLang="en-US" sz="2400">
              <a:solidFill>
                <a:schemeClr val="bg1"/>
              </a:solidFill>
            </a:endParaRPr>
          </a:p>
          <a:p>
            <a:pPr>
              <a:lnSpc>
                <a:spcPct val="80000"/>
              </a:lnSpc>
            </a:pPr>
            <a:r>
              <a:rPr lang="en-US" altLang="en-US" sz="2400">
                <a:solidFill>
                  <a:schemeClr val="bg1"/>
                </a:solidFill>
              </a:rPr>
              <a:t>Place hand on top of dressing to hold</a:t>
            </a:r>
          </a:p>
          <a:p>
            <a:pPr>
              <a:lnSpc>
                <a:spcPct val="80000"/>
              </a:lnSpc>
              <a:buFontTx/>
              <a:buNone/>
            </a:pPr>
            <a:r>
              <a:rPr lang="en-US" altLang="en-US" sz="2400">
                <a:solidFill>
                  <a:schemeClr val="bg1"/>
                </a:solidFill>
              </a:rPr>
              <a:t>     in place</a:t>
            </a:r>
          </a:p>
          <a:p>
            <a:pPr>
              <a:lnSpc>
                <a:spcPct val="80000"/>
              </a:lnSpc>
            </a:pPr>
            <a:endParaRPr lang="en-US" altLang="en-US" sz="2400">
              <a:solidFill>
                <a:schemeClr val="bg1"/>
              </a:solidFill>
            </a:endParaRPr>
          </a:p>
          <a:p>
            <a:pPr>
              <a:lnSpc>
                <a:spcPct val="80000"/>
              </a:lnSpc>
            </a:pPr>
            <a:r>
              <a:rPr lang="en-US" altLang="en-US" sz="2400">
                <a:solidFill>
                  <a:schemeClr val="bg1"/>
                </a:solidFill>
              </a:rPr>
              <a:t>Wrap tails around limb (opposite directions) </a:t>
            </a:r>
          </a:p>
          <a:p>
            <a:pPr>
              <a:lnSpc>
                <a:spcPct val="80000"/>
              </a:lnSpc>
              <a:buFontTx/>
              <a:buNone/>
            </a:pPr>
            <a:r>
              <a:rPr lang="en-US" altLang="en-US" sz="2400">
                <a:solidFill>
                  <a:schemeClr val="bg1"/>
                </a:solidFill>
              </a:rPr>
              <a:t>    with free hand, covering the exposed sides</a:t>
            </a:r>
          </a:p>
          <a:p>
            <a:pPr>
              <a:lnSpc>
                <a:spcPct val="80000"/>
              </a:lnSpc>
              <a:buFontTx/>
              <a:buNone/>
            </a:pPr>
            <a:r>
              <a:rPr lang="en-US" altLang="en-US" sz="2400">
                <a:solidFill>
                  <a:schemeClr val="bg1"/>
                </a:solidFill>
              </a:rPr>
              <a:t>    of the dressing</a:t>
            </a:r>
          </a:p>
          <a:p>
            <a:pPr>
              <a:lnSpc>
                <a:spcPct val="80000"/>
              </a:lnSpc>
            </a:pPr>
            <a:endParaRPr lang="en-US" altLang="en-US" sz="2400">
              <a:solidFill>
                <a:schemeClr val="bg1"/>
              </a:solidFill>
            </a:endParaRPr>
          </a:p>
          <a:p>
            <a:pPr>
              <a:lnSpc>
                <a:spcPct val="80000"/>
              </a:lnSpc>
            </a:pPr>
            <a:r>
              <a:rPr lang="en-US" altLang="en-US" sz="2400">
                <a:solidFill>
                  <a:schemeClr val="bg1"/>
                </a:solidFill>
              </a:rPr>
              <a:t>Tie tails into a nonslip knot over the </a:t>
            </a:r>
          </a:p>
          <a:p>
            <a:pPr>
              <a:lnSpc>
                <a:spcPct val="80000"/>
              </a:lnSpc>
              <a:buFontTx/>
              <a:buNone/>
            </a:pPr>
            <a:r>
              <a:rPr lang="en-US" altLang="en-US" sz="2400">
                <a:solidFill>
                  <a:srgbClr val="FFFF00"/>
                </a:solidFill>
              </a:rPr>
              <a:t>     </a:t>
            </a:r>
            <a:r>
              <a:rPr lang="en-US" altLang="en-US" sz="2400" u="sng">
                <a:solidFill>
                  <a:srgbClr val="FFFF00"/>
                </a:solidFill>
              </a:rPr>
              <a:t>outer edge</a:t>
            </a:r>
            <a:r>
              <a:rPr lang="en-US" altLang="en-US" sz="2400">
                <a:solidFill>
                  <a:schemeClr val="bg1"/>
                </a:solidFill>
              </a:rPr>
              <a:t> of the dressings</a:t>
            </a:r>
          </a:p>
          <a:p>
            <a:pPr>
              <a:lnSpc>
                <a:spcPct val="80000"/>
              </a:lnSpc>
            </a:pPr>
            <a:endParaRPr lang="en-US" altLang="en-US" sz="2400">
              <a:solidFill>
                <a:schemeClr val="bg1"/>
              </a:solidFill>
            </a:endParaRPr>
          </a:p>
          <a:p>
            <a:pPr>
              <a:lnSpc>
                <a:spcPct val="80000"/>
              </a:lnSpc>
            </a:pPr>
            <a:r>
              <a:rPr lang="en-US" altLang="en-US" sz="2400">
                <a:solidFill>
                  <a:schemeClr val="bg1"/>
                </a:solidFill>
              </a:rPr>
              <a:t>Check circulation below the bandage</a:t>
            </a:r>
          </a:p>
        </p:txBody>
      </p:sp>
      <p:pic>
        <p:nvPicPr>
          <p:cNvPr id="18437" name="Picture 5" descr="21110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776" y="1676400"/>
            <a:ext cx="23336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21110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3581400"/>
            <a:ext cx="19018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descr="21110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5410200"/>
            <a:ext cx="2663825" cy="1447800"/>
          </a:xfrm>
          <a:prstGeom prst="rect">
            <a:avLst/>
          </a:prstGeom>
          <a:noFill/>
          <a:extLst>
            <a:ext uri="{909E8E84-426E-40DD-AFC4-6F175D3DCCD1}">
              <a14:hiddenFill xmlns:a14="http://schemas.microsoft.com/office/drawing/2010/main">
                <a:solidFill>
                  <a:srgbClr val="FFFFFF"/>
                </a:solidFill>
              </a14:hiddenFill>
            </a:ext>
          </a:extLst>
        </p:spPr>
      </p:pic>
      <p:sp>
        <p:nvSpPr>
          <p:cNvPr id="18442" name="Rectangle 10"/>
          <p:cNvSpPr>
            <a:spLocks noChangeArrowheads="1"/>
          </p:cNvSpPr>
          <p:nvPr/>
        </p:nvSpPr>
        <p:spPr bwMode="auto">
          <a:xfrm>
            <a:off x="8077200" y="1676400"/>
            <a:ext cx="2362200" cy="1752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3" name="Rectangle 11"/>
          <p:cNvSpPr>
            <a:spLocks noChangeArrowheads="1"/>
          </p:cNvSpPr>
          <p:nvPr/>
        </p:nvSpPr>
        <p:spPr bwMode="auto">
          <a:xfrm>
            <a:off x="8534400" y="3581400"/>
            <a:ext cx="1905000" cy="1676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5" name="Rectangle 13"/>
          <p:cNvSpPr>
            <a:spLocks noChangeArrowheads="1"/>
          </p:cNvSpPr>
          <p:nvPr/>
        </p:nvSpPr>
        <p:spPr bwMode="auto">
          <a:xfrm>
            <a:off x="7772400" y="5410200"/>
            <a:ext cx="2667000" cy="1447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22879693"/>
      </p:ext>
    </p:extLst>
  </p:cSld>
  <p:clrMapOvr>
    <a:masterClrMapping/>
  </p:clrMapOvr>
  <p:transition advClick="0" advTm="10000">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 y="852861"/>
            <a:ext cx="4773705" cy="888637"/>
          </a:xfrm>
        </p:spPr>
        <p:txBody>
          <a:bodyPr/>
          <a:lstStyle/>
          <a:p>
            <a:r>
              <a:rPr lang="en-US" i="1" u="sng" dirty="0">
                <a:solidFill>
                  <a:srgbClr val="FFC000"/>
                </a:solidFill>
              </a:rPr>
              <a:t>Pocket 2</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a:xfrm>
            <a:off x="609600" y="1600201"/>
            <a:ext cx="5239871" cy="1462595"/>
          </a:xfrm>
        </p:spPr>
        <p:txBody>
          <a:bodyPr/>
          <a:lstStyle/>
          <a:p>
            <a:r>
              <a:rPr lang="en-US" dirty="0">
                <a:solidFill>
                  <a:srgbClr val="FFC000"/>
                </a:solidFill>
              </a:rPr>
              <a:t>Occlusive Dressings </a:t>
            </a:r>
          </a:p>
          <a:p>
            <a:r>
              <a:rPr lang="en-US" dirty="0">
                <a:solidFill>
                  <a:srgbClr val="FFC000"/>
                </a:solidFill>
              </a:rPr>
              <a:t>Emergency Blanket</a:t>
            </a:r>
          </a:p>
          <a:p>
            <a:endParaRPr lang="en-US" dirty="0">
              <a:solidFill>
                <a:srgbClr val="FFC000"/>
              </a:solidFill>
            </a:endParaRPr>
          </a:p>
        </p:txBody>
      </p:sp>
      <p:pic>
        <p:nvPicPr>
          <p:cNvPr id="4" name="AD696959-4959-4A0C-9633-05FF23F4878F" descr="AD696959-4959-4A0C-9633-05FF23F4878F"/>
          <p:cNvPicPr>
            <a:picLocks noChangeAspect="1" noChangeArrowheads="1"/>
          </p:cNvPicPr>
          <p:nvPr/>
        </p:nvPicPr>
        <p:blipFill rotWithShape="1">
          <a:blip r:embed="rId2">
            <a:extLst>
              <a:ext uri="{28A0092B-C50C-407E-A947-70E740481C1C}">
                <a14:useLocalDpi xmlns:a14="http://schemas.microsoft.com/office/drawing/2010/main" val="0"/>
              </a:ext>
            </a:extLst>
          </a:blip>
          <a:srcRect l="27032" r="14163" b="11725"/>
          <a:stretch/>
        </p:blipFill>
        <p:spPr bwMode="auto">
          <a:xfrm>
            <a:off x="6010835" y="392256"/>
            <a:ext cx="5571565" cy="617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E45BB81-2994-4098-97A7-10B81E709357}"/>
              </a:ext>
            </a:extLst>
          </p:cNvPr>
          <p:cNvSpPr txBox="1"/>
          <p:nvPr/>
        </p:nvSpPr>
        <p:spPr>
          <a:xfrm>
            <a:off x="1297639" y="3194439"/>
            <a:ext cx="2743201" cy="769441"/>
          </a:xfrm>
          <a:prstGeom prst="rect">
            <a:avLst/>
          </a:prstGeom>
          <a:noFill/>
        </p:spPr>
        <p:txBody>
          <a:bodyPr wrap="square">
            <a:spAutoFit/>
          </a:bodyPr>
          <a:lstStyle/>
          <a:p>
            <a:r>
              <a:rPr lang="en-US" sz="4400" i="1" u="sng" dirty="0">
                <a:solidFill>
                  <a:srgbClr val="FFC000"/>
                </a:solidFill>
              </a:rPr>
              <a:t>Pocket 3</a:t>
            </a:r>
            <a:endParaRPr lang="en-US" sz="4400" i="1" u="sng" dirty="0"/>
          </a:p>
        </p:txBody>
      </p:sp>
      <p:sp>
        <p:nvSpPr>
          <p:cNvPr id="7" name="TextBox 6">
            <a:extLst>
              <a:ext uri="{FF2B5EF4-FFF2-40B4-BE49-F238E27FC236}">
                <a16:creationId xmlns:a16="http://schemas.microsoft.com/office/drawing/2014/main" id="{DE553F1E-C70B-4AAE-AFB7-7CCC03212EB6}"/>
              </a:ext>
            </a:extLst>
          </p:cNvPr>
          <p:cNvSpPr txBox="1"/>
          <p:nvPr/>
        </p:nvSpPr>
        <p:spPr>
          <a:xfrm>
            <a:off x="503068" y="4004720"/>
            <a:ext cx="5103448" cy="1815882"/>
          </a:xfrm>
          <a:prstGeom prst="rect">
            <a:avLst/>
          </a:prstGeom>
          <a:noFill/>
        </p:spPr>
        <p:txBody>
          <a:bodyPr wrap="none" rtlCol="0">
            <a:spAutoFit/>
          </a:bodyPr>
          <a:lstStyle/>
          <a:p>
            <a:pPr marL="285750" indent="-285750">
              <a:buFont typeface="Arial" panose="020B0604020202020204" pitchFamily="34" charset="0"/>
              <a:buChar char="•"/>
            </a:pPr>
            <a:r>
              <a:rPr lang="en-US" sz="3200" dirty="0">
                <a:solidFill>
                  <a:srgbClr val="FFC000"/>
                </a:solidFill>
              </a:rPr>
              <a:t>Self Adhering </a:t>
            </a:r>
            <a:r>
              <a:rPr lang="en-US" sz="3200" dirty="0" err="1">
                <a:solidFill>
                  <a:srgbClr val="FFC000"/>
                </a:solidFill>
              </a:rPr>
              <a:t>bangage</a:t>
            </a:r>
            <a:r>
              <a:rPr lang="en-US" sz="3200" dirty="0">
                <a:solidFill>
                  <a:srgbClr val="FFC000"/>
                </a:solidFill>
              </a:rPr>
              <a:t> 4”</a:t>
            </a:r>
          </a:p>
          <a:p>
            <a:pPr marL="285750" indent="-285750">
              <a:buFont typeface="Arial" panose="020B0604020202020204" pitchFamily="34" charset="0"/>
              <a:buChar char="•"/>
            </a:pPr>
            <a:r>
              <a:rPr lang="en-US" sz="3200" dirty="0">
                <a:solidFill>
                  <a:srgbClr val="FFC000"/>
                </a:solidFill>
              </a:rPr>
              <a:t>Plastic Zip bag – </a:t>
            </a:r>
          </a:p>
          <a:p>
            <a:r>
              <a:rPr lang="en-US" sz="2400" i="1" dirty="0">
                <a:solidFill>
                  <a:srgbClr val="FFC000"/>
                </a:solidFill>
              </a:rPr>
              <a:t>	</a:t>
            </a:r>
            <a:r>
              <a:rPr lang="en-US" sz="2400" i="1" u="sng" dirty="0">
                <a:solidFill>
                  <a:srgbClr val="FFC000"/>
                </a:solidFill>
              </a:rPr>
              <a:t>2X 3”x3”Oil Emulsion gauze</a:t>
            </a:r>
          </a:p>
          <a:p>
            <a:r>
              <a:rPr lang="en-US" sz="2400" dirty="0">
                <a:solidFill>
                  <a:srgbClr val="FFC000"/>
                </a:solidFill>
              </a:rPr>
              <a:t>	</a:t>
            </a:r>
            <a:r>
              <a:rPr lang="en-US" sz="2400" i="1" u="sng" dirty="0">
                <a:solidFill>
                  <a:srgbClr val="FFC000"/>
                </a:solidFill>
              </a:rPr>
              <a:t>Large stack of 4x4’s </a:t>
            </a:r>
          </a:p>
        </p:txBody>
      </p:sp>
    </p:spTree>
    <p:extLst>
      <p:ext uri="{BB962C8B-B14F-4D97-AF65-F5344CB8AC3E}">
        <p14:creationId xmlns:p14="http://schemas.microsoft.com/office/powerpoint/2010/main" val="1152888981"/>
      </p:ext>
    </p:extLst>
  </p:cSld>
  <p:clrMapOvr>
    <a:masterClrMapping/>
  </p:clrMapOvr>
  <p:transition advClick="0" advTm="10000">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2057400" y="425824"/>
            <a:ext cx="8229600" cy="1143000"/>
          </a:xfrm>
        </p:spPr>
        <p:txBody>
          <a:bodyPr/>
          <a:lstStyle/>
          <a:p>
            <a:r>
              <a:rPr lang="en-US" altLang="en-US" sz="5400" dirty="0">
                <a:solidFill>
                  <a:srgbClr val="FFFF00"/>
                </a:solidFill>
              </a:rPr>
              <a:t>Controlling Bleeding</a:t>
            </a:r>
          </a:p>
        </p:txBody>
      </p:sp>
      <p:pic>
        <p:nvPicPr>
          <p:cNvPr id="3078" name="Picture 6" descr="Urban combat trainin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742" y="1963270"/>
            <a:ext cx="6232915" cy="4285129"/>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7"/>
          <p:cNvSpPr>
            <a:spLocks noChangeArrowheads="1"/>
          </p:cNvSpPr>
          <p:nvPr/>
        </p:nvSpPr>
        <p:spPr bwMode="auto">
          <a:xfrm>
            <a:off x="3055741" y="1963269"/>
            <a:ext cx="6232915" cy="428512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Arial" panose="020B0604020202020204" pitchFamily="34" charset="0"/>
            </a:endParaRPr>
          </a:p>
        </p:txBody>
      </p:sp>
    </p:spTree>
    <p:extLst>
      <p:ext uri="{BB962C8B-B14F-4D97-AF65-F5344CB8AC3E}">
        <p14:creationId xmlns:p14="http://schemas.microsoft.com/office/powerpoint/2010/main" val="1449290977"/>
      </p:ext>
    </p:extLst>
  </p:cSld>
  <p:clrMapOvr>
    <a:masterClrMapping/>
  </p:clrMapOvr>
  <p:transition advClick="0" advTm="10000">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solidFill>
                  <a:srgbClr val="FFFF00"/>
                </a:solidFill>
              </a:rPr>
              <a:t>Introduction</a:t>
            </a:r>
          </a:p>
        </p:txBody>
      </p:sp>
      <p:sp>
        <p:nvSpPr>
          <p:cNvPr id="7171" name="Rectangle 3"/>
          <p:cNvSpPr>
            <a:spLocks noGrp="1" noChangeArrowheads="1"/>
          </p:cNvSpPr>
          <p:nvPr>
            <p:ph type="body" idx="1"/>
          </p:nvPr>
        </p:nvSpPr>
        <p:spPr/>
        <p:txBody>
          <a:bodyPr/>
          <a:lstStyle/>
          <a:p>
            <a:pPr>
              <a:lnSpc>
                <a:spcPct val="90000"/>
              </a:lnSpc>
              <a:buFontTx/>
              <a:buNone/>
            </a:pPr>
            <a:r>
              <a:rPr lang="en-US" altLang="en-US" dirty="0">
                <a:solidFill>
                  <a:schemeClr val="bg1"/>
                </a:solidFill>
              </a:rPr>
              <a:t>   Bleeding from an arm or leg can usually be controlled by:</a:t>
            </a:r>
          </a:p>
          <a:p>
            <a:pPr>
              <a:lnSpc>
                <a:spcPct val="90000"/>
              </a:lnSpc>
              <a:buFontTx/>
              <a:buNone/>
            </a:pPr>
            <a:endParaRPr lang="en-US" altLang="en-US" dirty="0">
              <a:solidFill>
                <a:schemeClr val="bg1"/>
              </a:solidFill>
            </a:endParaRPr>
          </a:p>
          <a:p>
            <a:pPr>
              <a:lnSpc>
                <a:spcPct val="90000"/>
              </a:lnSpc>
            </a:pPr>
            <a:r>
              <a:rPr lang="en-US" altLang="en-US" dirty="0">
                <a:solidFill>
                  <a:schemeClr val="bg1"/>
                </a:solidFill>
              </a:rPr>
              <a:t>Emergency Trauma Dressing</a:t>
            </a:r>
          </a:p>
          <a:p>
            <a:pPr>
              <a:lnSpc>
                <a:spcPct val="90000"/>
              </a:lnSpc>
            </a:pPr>
            <a:endParaRPr lang="en-US" altLang="en-US" dirty="0">
              <a:solidFill>
                <a:schemeClr val="bg1"/>
              </a:solidFill>
            </a:endParaRPr>
          </a:p>
          <a:p>
            <a:pPr>
              <a:lnSpc>
                <a:spcPct val="90000"/>
              </a:lnSpc>
            </a:pPr>
            <a:r>
              <a:rPr lang="en-US" altLang="en-US" dirty="0">
                <a:solidFill>
                  <a:schemeClr val="bg1"/>
                </a:solidFill>
              </a:rPr>
              <a:t>Manual pressure and elevation</a:t>
            </a:r>
          </a:p>
          <a:p>
            <a:pPr>
              <a:lnSpc>
                <a:spcPct val="90000"/>
              </a:lnSpc>
            </a:pPr>
            <a:endParaRPr lang="en-US" altLang="en-US" dirty="0">
              <a:solidFill>
                <a:schemeClr val="bg1"/>
              </a:solidFill>
            </a:endParaRPr>
          </a:p>
          <a:p>
            <a:pPr>
              <a:lnSpc>
                <a:spcPct val="90000"/>
              </a:lnSpc>
            </a:pPr>
            <a:r>
              <a:rPr lang="en-US" altLang="en-US" dirty="0">
                <a:solidFill>
                  <a:schemeClr val="bg1"/>
                </a:solidFill>
              </a:rPr>
              <a:t>Tourniquet</a:t>
            </a:r>
          </a:p>
        </p:txBody>
      </p:sp>
    </p:spTree>
    <p:extLst>
      <p:ext uri="{BB962C8B-B14F-4D97-AF65-F5344CB8AC3E}">
        <p14:creationId xmlns:p14="http://schemas.microsoft.com/office/powerpoint/2010/main" val="4137793880"/>
      </p:ext>
    </p:extLst>
  </p:cSld>
  <p:clrMapOvr>
    <a:masterClrMapping/>
  </p:clrMapOvr>
  <p:transition advClick="0" advTm="10000">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solidFill>
                  <a:srgbClr val="FFFF00"/>
                </a:solidFill>
              </a:rPr>
              <a:t>Introduction</a:t>
            </a:r>
          </a:p>
        </p:txBody>
      </p:sp>
      <p:sp>
        <p:nvSpPr>
          <p:cNvPr id="8195" name="Rectangle 3"/>
          <p:cNvSpPr>
            <a:spLocks noGrp="1" noChangeArrowheads="1"/>
          </p:cNvSpPr>
          <p:nvPr>
            <p:ph type="body" idx="1"/>
          </p:nvPr>
        </p:nvSpPr>
        <p:spPr>
          <a:xfrm>
            <a:off x="609600" y="1552110"/>
            <a:ext cx="10972800" cy="4708526"/>
          </a:xfrm>
        </p:spPr>
        <p:txBody>
          <a:bodyPr/>
          <a:lstStyle/>
          <a:p>
            <a:pPr>
              <a:lnSpc>
                <a:spcPct val="90000"/>
              </a:lnSpc>
            </a:pPr>
            <a:r>
              <a:rPr lang="en-US" altLang="en-US" dirty="0">
                <a:solidFill>
                  <a:schemeClr val="bg1"/>
                </a:solidFill>
              </a:rPr>
              <a:t>In some situations a tourniquet is applied first since other methods will not be adequate to control the bleeding.</a:t>
            </a:r>
          </a:p>
          <a:p>
            <a:pPr>
              <a:lnSpc>
                <a:spcPct val="90000"/>
              </a:lnSpc>
            </a:pPr>
            <a:endParaRPr lang="en-US" altLang="en-US" dirty="0">
              <a:solidFill>
                <a:schemeClr val="bg1"/>
              </a:solidFill>
            </a:endParaRPr>
          </a:p>
          <a:p>
            <a:pPr>
              <a:lnSpc>
                <a:spcPct val="90000"/>
              </a:lnSpc>
            </a:pPr>
            <a:r>
              <a:rPr lang="en-US" altLang="en-US" dirty="0">
                <a:solidFill>
                  <a:schemeClr val="bg1"/>
                </a:solidFill>
              </a:rPr>
              <a:t>In combat, a tourniquet can be applied quickly to control serious bleeding.  Once you have time to properly evaluate and treat the casualty, you may want to apply an emergency trauma bandage or pressure dressing and loosen the tourniquet.  This will make it more likely that the limb can be saved (not amputated).</a:t>
            </a:r>
          </a:p>
        </p:txBody>
      </p:sp>
    </p:spTree>
    <p:extLst>
      <p:ext uri="{BB962C8B-B14F-4D97-AF65-F5344CB8AC3E}">
        <p14:creationId xmlns:p14="http://schemas.microsoft.com/office/powerpoint/2010/main" val="1270263800"/>
      </p:ext>
    </p:extLst>
  </p:cSld>
  <p:clrMapOvr>
    <a:masterClrMapping/>
  </p:clrMapOvr>
  <p:transition advClick="0" advTm="10000">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379259" cy="1143000"/>
          </a:xfrm>
        </p:spPr>
        <p:txBody>
          <a:bodyPr/>
          <a:lstStyle/>
          <a:p>
            <a:r>
              <a:rPr lang="en-US" dirty="0">
                <a:solidFill>
                  <a:srgbClr val="FFC000"/>
                </a:solidFill>
              </a:rPr>
              <a:t>Outer Pouch</a:t>
            </a:r>
          </a:p>
        </p:txBody>
      </p:sp>
      <p:sp>
        <p:nvSpPr>
          <p:cNvPr id="3" name="Content Placeholder 2"/>
          <p:cNvSpPr>
            <a:spLocks noGrp="1"/>
          </p:cNvSpPr>
          <p:nvPr>
            <p:ph idx="1"/>
          </p:nvPr>
        </p:nvSpPr>
        <p:spPr>
          <a:xfrm>
            <a:off x="609600" y="1600201"/>
            <a:ext cx="4110318" cy="4525963"/>
          </a:xfrm>
        </p:spPr>
        <p:txBody>
          <a:bodyPr/>
          <a:lstStyle/>
          <a:p>
            <a:r>
              <a:rPr lang="en-US" dirty="0">
                <a:solidFill>
                  <a:srgbClr val="FFC000"/>
                </a:solidFill>
              </a:rPr>
              <a:t>Tourniquet</a:t>
            </a:r>
          </a:p>
          <a:p>
            <a:r>
              <a:rPr lang="en-US" dirty="0">
                <a:solidFill>
                  <a:srgbClr val="FFC000"/>
                </a:solidFill>
              </a:rPr>
              <a:t>Trauma Scissors</a:t>
            </a:r>
          </a:p>
          <a:p>
            <a:r>
              <a:rPr lang="en-US" dirty="0" err="1">
                <a:solidFill>
                  <a:srgbClr val="FFC000"/>
                </a:solidFill>
              </a:rPr>
              <a:t>Chem</a:t>
            </a:r>
            <a:r>
              <a:rPr lang="en-US" dirty="0">
                <a:solidFill>
                  <a:srgbClr val="FFC000"/>
                </a:solidFill>
              </a:rPr>
              <a:t>-light</a:t>
            </a:r>
          </a:p>
        </p:txBody>
      </p:sp>
      <p:pic>
        <p:nvPicPr>
          <p:cNvPr id="4" name="Picture 3"/>
          <p:cNvPicPr>
            <a:picLocks noChangeAspect="1"/>
          </p:cNvPicPr>
          <p:nvPr/>
        </p:nvPicPr>
        <p:blipFill>
          <a:blip r:embed="rId2"/>
          <a:stretch>
            <a:fillRect/>
          </a:stretch>
        </p:blipFill>
        <p:spPr>
          <a:xfrm>
            <a:off x="6073229" y="660401"/>
            <a:ext cx="4644075" cy="5897565"/>
          </a:xfrm>
          <a:prstGeom prst="rect">
            <a:avLst/>
          </a:prstGeom>
        </p:spPr>
      </p:pic>
    </p:spTree>
    <p:extLst>
      <p:ext uri="{BB962C8B-B14F-4D97-AF65-F5344CB8AC3E}">
        <p14:creationId xmlns:p14="http://schemas.microsoft.com/office/powerpoint/2010/main" val="1014089668"/>
      </p:ext>
    </p:extLst>
  </p:cSld>
  <p:clrMapOvr>
    <a:masterClrMapping/>
  </p:clrMapOvr>
  <p:transition advClick="0" advTm="10000">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4000">
                <a:solidFill>
                  <a:srgbClr val="FFFF00"/>
                </a:solidFill>
              </a:rPr>
              <a:t>Applying a Combat Application Tourniquet (CAT) </a:t>
            </a:r>
          </a:p>
        </p:txBody>
      </p:sp>
      <p:graphicFrame>
        <p:nvGraphicFramePr>
          <p:cNvPr id="35848" name="Object 8"/>
          <p:cNvGraphicFramePr>
            <a:graphicFrameLocks noGrp="1" noChangeAspect="1"/>
          </p:cNvGraphicFramePr>
          <p:nvPr>
            <p:ph idx="1"/>
          </p:nvPr>
        </p:nvGraphicFramePr>
        <p:xfrm>
          <a:off x="3048000" y="2133600"/>
          <a:ext cx="6096000" cy="4019550"/>
        </p:xfrm>
        <a:graphic>
          <a:graphicData uri="http://schemas.openxmlformats.org/presentationml/2006/ole">
            <mc:AlternateContent xmlns:mc="http://schemas.openxmlformats.org/markup-compatibility/2006">
              <mc:Choice xmlns:v="urn:schemas-microsoft-com:vml" Requires="v">
                <p:oleObj name="Image Document" r:id="rId2" imgW="4019400" imgH="4019400" progId="Imaging.Document">
                  <p:embed/>
                </p:oleObj>
              </mc:Choice>
              <mc:Fallback>
                <p:oleObj name="Image Document" r:id="rId2" imgW="4019400" imgH="4019400" progId="Imaging.Document">
                  <p:embed/>
                  <p:pic>
                    <p:nvPicPr>
                      <p:cNvPr id="3584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33600"/>
                        <a:ext cx="6096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0" name="Rectangle 10"/>
          <p:cNvSpPr>
            <a:spLocks noChangeArrowheads="1"/>
          </p:cNvSpPr>
          <p:nvPr/>
        </p:nvSpPr>
        <p:spPr bwMode="auto">
          <a:xfrm>
            <a:off x="3048000" y="2133600"/>
            <a:ext cx="6096000" cy="4038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Arial" panose="020B0604020202020204" pitchFamily="34" charset="0"/>
            </a:endParaRPr>
          </a:p>
        </p:txBody>
      </p:sp>
    </p:spTree>
    <p:extLst>
      <p:ext uri="{BB962C8B-B14F-4D97-AF65-F5344CB8AC3E}">
        <p14:creationId xmlns:p14="http://schemas.microsoft.com/office/powerpoint/2010/main" val="4035343951"/>
      </p:ext>
    </p:extLst>
  </p:cSld>
  <p:clrMapOvr>
    <a:masterClrMapping/>
  </p:clrMapOvr>
  <p:transition advClick="0" advTm="10000">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4000">
                <a:solidFill>
                  <a:srgbClr val="FFFF00"/>
                </a:solidFill>
              </a:rPr>
              <a:t>Applying a Combat Application Tourniquet (CAT)</a:t>
            </a:r>
          </a:p>
        </p:txBody>
      </p:sp>
      <p:sp>
        <p:nvSpPr>
          <p:cNvPr id="48131" name="Rectangle 3"/>
          <p:cNvSpPr>
            <a:spLocks noGrp="1" noChangeArrowheads="1"/>
          </p:cNvSpPr>
          <p:nvPr>
            <p:ph type="body" idx="1"/>
          </p:nvPr>
        </p:nvSpPr>
        <p:spPr>
          <a:xfrm>
            <a:off x="1398494" y="1546413"/>
            <a:ext cx="8736106" cy="4960752"/>
          </a:xfrm>
        </p:spPr>
        <p:txBody>
          <a:bodyPr/>
          <a:lstStyle/>
          <a:p>
            <a:pPr>
              <a:lnSpc>
                <a:spcPct val="80000"/>
              </a:lnSpc>
            </a:pPr>
            <a:r>
              <a:rPr lang="en-US" altLang="en-US" sz="2400" dirty="0">
                <a:solidFill>
                  <a:schemeClr val="bg1"/>
                </a:solidFill>
              </a:rPr>
              <a:t>Remove CAT from pouch</a:t>
            </a:r>
          </a:p>
          <a:p>
            <a:pPr>
              <a:lnSpc>
                <a:spcPct val="80000"/>
              </a:lnSpc>
            </a:pPr>
            <a:endParaRPr lang="en-US" altLang="en-US" sz="2400" dirty="0">
              <a:solidFill>
                <a:schemeClr val="bg1"/>
              </a:solidFill>
            </a:endParaRPr>
          </a:p>
          <a:p>
            <a:pPr>
              <a:lnSpc>
                <a:spcPct val="80000"/>
              </a:lnSpc>
            </a:pPr>
            <a:r>
              <a:rPr lang="en-US" altLang="en-US" sz="2400" dirty="0">
                <a:solidFill>
                  <a:schemeClr val="bg1"/>
                </a:solidFill>
              </a:rPr>
              <a:t>Slide wounded extremity through loop of Self-Adhering Band</a:t>
            </a:r>
          </a:p>
          <a:p>
            <a:pPr>
              <a:lnSpc>
                <a:spcPct val="80000"/>
              </a:lnSpc>
            </a:pPr>
            <a:endParaRPr lang="en-US" altLang="en-US" sz="2400" dirty="0">
              <a:solidFill>
                <a:schemeClr val="bg1"/>
              </a:solidFill>
            </a:endParaRPr>
          </a:p>
          <a:p>
            <a:pPr>
              <a:lnSpc>
                <a:spcPct val="80000"/>
              </a:lnSpc>
            </a:pPr>
            <a:r>
              <a:rPr lang="en-US" altLang="en-US" sz="2400" dirty="0">
                <a:solidFill>
                  <a:schemeClr val="bg1"/>
                </a:solidFill>
              </a:rPr>
              <a:t>Position CAT two inches </a:t>
            </a:r>
            <a:r>
              <a:rPr lang="en-US" altLang="en-US" sz="2400" dirty="0">
                <a:solidFill>
                  <a:srgbClr val="FFFF00"/>
                </a:solidFill>
              </a:rPr>
              <a:t>above </a:t>
            </a:r>
            <a:r>
              <a:rPr lang="en-US" altLang="en-US" sz="2400" dirty="0">
                <a:solidFill>
                  <a:schemeClr val="bg1"/>
                </a:solidFill>
              </a:rPr>
              <a:t>wound</a:t>
            </a:r>
          </a:p>
          <a:p>
            <a:pPr>
              <a:lnSpc>
                <a:spcPct val="80000"/>
              </a:lnSpc>
            </a:pPr>
            <a:endParaRPr lang="en-US" altLang="en-US" sz="2400" dirty="0">
              <a:solidFill>
                <a:schemeClr val="bg1"/>
              </a:solidFill>
            </a:endParaRPr>
          </a:p>
          <a:p>
            <a:pPr>
              <a:lnSpc>
                <a:spcPct val="80000"/>
              </a:lnSpc>
            </a:pPr>
            <a:r>
              <a:rPr lang="en-US" altLang="en-US" sz="2400" dirty="0">
                <a:solidFill>
                  <a:schemeClr val="bg1"/>
                </a:solidFill>
              </a:rPr>
              <a:t>Pull free running end of Self-Adhering Band </a:t>
            </a:r>
            <a:r>
              <a:rPr lang="en-US" altLang="en-US" sz="2400" b="1" i="1" u="sng" dirty="0">
                <a:solidFill>
                  <a:schemeClr val="bg1"/>
                </a:solidFill>
              </a:rPr>
              <a:t>very tight </a:t>
            </a:r>
            <a:r>
              <a:rPr lang="en-US" altLang="en-US" sz="2400" dirty="0">
                <a:solidFill>
                  <a:schemeClr val="bg1"/>
                </a:solidFill>
              </a:rPr>
              <a:t>and securely fasten it back on itself</a:t>
            </a:r>
          </a:p>
          <a:p>
            <a:pPr>
              <a:lnSpc>
                <a:spcPct val="80000"/>
              </a:lnSpc>
            </a:pPr>
            <a:endParaRPr lang="en-US" altLang="en-US" sz="2400" dirty="0">
              <a:solidFill>
                <a:schemeClr val="bg1"/>
              </a:solidFill>
            </a:endParaRPr>
          </a:p>
          <a:p>
            <a:pPr>
              <a:lnSpc>
                <a:spcPct val="80000"/>
              </a:lnSpc>
            </a:pPr>
            <a:r>
              <a:rPr lang="en-US" altLang="en-US" sz="2400" dirty="0">
                <a:solidFill>
                  <a:schemeClr val="bg1"/>
                </a:solidFill>
              </a:rPr>
              <a:t> Do not adhere the band past the windlass clip</a:t>
            </a:r>
          </a:p>
          <a:p>
            <a:pPr>
              <a:lnSpc>
                <a:spcPct val="80000"/>
              </a:lnSpc>
            </a:pPr>
            <a:endParaRPr lang="en-US" altLang="en-US" sz="2000" dirty="0">
              <a:solidFill>
                <a:schemeClr val="bg1"/>
              </a:solidFill>
            </a:endParaRPr>
          </a:p>
          <a:p>
            <a:pPr>
              <a:lnSpc>
                <a:spcPct val="80000"/>
              </a:lnSpc>
            </a:pPr>
            <a:endParaRPr lang="en-US" altLang="en-US" sz="2400" dirty="0">
              <a:solidFill>
                <a:schemeClr val="bg1"/>
              </a:solidFill>
            </a:endParaRPr>
          </a:p>
        </p:txBody>
      </p:sp>
      <p:pic>
        <p:nvPicPr>
          <p:cNvPr id="481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181600"/>
            <a:ext cx="1905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4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181601"/>
            <a:ext cx="192405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1" y="5181600"/>
            <a:ext cx="18208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4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5181600"/>
            <a:ext cx="1828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44" name="Rectangle 16"/>
          <p:cNvSpPr>
            <a:spLocks noChangeArrowheads="1"/>
          </p:cNvSpPr>
          <p:nvPr/>
        </p:nvSpPr>
        <p:spPr bwMode="auto">
          <a:xfrm>
            <a:off x="1828800" y="5181600"/>
            <a:ext cx="1905000"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Arial" panose="020B0604020202020204" pitchFamily="34" charset="0"/>
            </a:endParaRPr>
          </a:p>
        </p:txBody>
      </p:sp>
      <p:sp>
        <p:nvSpPr>
          <p:cNvPr id="48145" name="Rectangle 17"/>
          <p:cNvSpPr>
            <a:spLocks noChangeArrowheads="1"/>
          </p:cNvSpPr>
          <p:nvPr/>
        </p:nvSpPr>
        <p:spPr bwMode="auto">
          <a:xfrm>
            <a:off x="4038600" y="5181600"/>
            <a:ext cx="1905000"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Arial" panose="020B0604020202020204" pitchFamily="34" charset="0"/>
            </a:endParaRPr>
          </a:p>
        </p:txBody>
      </p:sp>
      <p:sp>
        <p:nvSpPr>
          <p:cNvPr id="48146" name="Rectangle 18"/>
          <p:cNvSpPr>
            <a:spLocks noChangeArrowheads="1"/>
          </p:cNvSpPr>
          <p:nvPr/>
        </p:nvSpPr>
        <p:spPr bwMode="auto">
          <a:xfrm>
            <a:off x="6248400" y="5181600"/>
            <a:ext cx="1828800"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Arial" panose="020B0604020202020204" pitchFamily="34" charset="0"/>
            </a:endParaRPr>
          </a:p>
        </p:txBody>
      </p:sp>
      <p:sp>
        <p:nvSpPr>
          <p:cNvPr id="48147" name="Rectangle 19"/>
          <p:cNvSpPr>
            <a:spLocks noChangeArrowheads="1"/>
          </p:cNvSpPr>
          <p:nvPr/>
        </p:nvSpPr>
        <p:spPr bwMode="auto">
          <a:xfrm>
            <a:off x="8534400" y="5181600"/>
            <a:ext cx="1828800"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Arial" panose="020B0604020202020204" pitchFamily="34" charset="0"/>
            </a:endParaRPr>
          </a:p>
        </p:txBody>
      </p:sp>
    </p:spTree>
    <p:extLst>
      <p:ext uri="{BB962C8B-B14F-4D97-AF65-F5344CB8AC3E}">
        <p14:creationId xmlns:p14="http://schemas.microsoft.com/office/powerpoint/2010/main" val="2783392729"/>
      </p:ext>
    </p:extLst>
  </p:cSld>
  <p:clrMapOvr>
    <a:masterClrMapping/>
  </p:clrMapOvr>
  <p:transition advClick="0" advTm="10000">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3200">
                <a:solidFill>
                  <a:srgbClr val="FFFF00"/>
                </a:solidFill>
              </a:rPr>
              <a:t>Applying a Combat Application Tourniquet </a:t>
            </a:r>
          </a:p>
        </p:txBody>
      </p:sp>
      <p:sp>
        <p:nvSpPr>
          <p:cNvPr id="49155" name="Rectangle 3"/>
          <p:cNvSpPr>
            <a:spLocks noGrp="1" noChangeArrowheads="1"/>
          </p:cNvSpPr>
          <p:nvPr>
            <p:ph type="body" idx="1"/>
          </p:nvPr>
        </p:nvSpPr>
        <p:spPr>
          <a:xfrm>
            <a:off x="1322773" y="1242874"/>
            <a:ext cx="9960745" cy="5264458"/>
          </a:xfrm>
        </p:spPr>
        <p:txBody>
          <a:bodyPr/>
          <a:lstStyle/>
          <a:p>
            <a:r>
              <a:rPr lang="en-US" altLang="en-US" sz="2400" dirty="0">
                <a:solidFill>
                  <a:schemeClr val="bg1"/>
                </a:solidFill>
              </a:rPr>
              <a:t>Twist windlass rod until arterial bleeding </a:t>
            </a:r>
          </a:p>
          <a:p>
            <a:pPr>
              <a:buFontTx/>
              <a:buNone/>
            </a:pPr>
            <a:r>
              <a:rPr lang="en-US" altLang="en-US" sz="2400" dirty="0">
                <a:solidFill>
                  <a:schemeClr val="bg1"/>
                </a:solidFill>
              </a:rPr>
              <a:t>    has stopped – Do Not over tighten as may break!</a:t>
            </a:r>
          </a:p>
          <a:p>
            <a:pPr>
              <a:buFontTx/>
              <a:buNone/>
            </a:pPr>
            <a:r>
              <a:rPr lang="en-US" altLang="en-US" sz="2400" dirty="0">
                <a:solidFill>
                  <a:schemeClr val="bg1"/>
                </a:solidFill>
              </a:rPr>
              <a:t>	</a:t>
            </a:r>
            <a:r>
              <a:rPr lang="en-US" altLang="en-US" sz="1800" u="sng" dirty="0">
                <a:solidFill>
                  <a:srgbClr val="FFFF00"/>
                </a:solidFill>
              </a:rPr>
              <a:t>** The original application should be Very Tight before using windlass</a:t>
            </a:r>
            <a:r>
              <a:rPr lang="en-US" altLang="en-US" sz="2400" dirty="0">
                <a:solidFill>
                  <a:schemeClr val="bg1"/>
                </a:solidFill>
              </a:rPr>
              <a:t>!</a:t>
            </a:r>
          </a:p>
          <a:p>
            <a:endParaRPr lang="en-US" altLang="en-US" sz="2400" dirty="0">
              <a:solidFill>
                <a:schemeClr val="bg1"/>
              </a:solidFill>
            </a:endParaRPr>
          </a:p>
          <a:p>
            <a:r>
              <a:rPr lang="en-US" altLang="en-US" sz="2400" dirty="0">
                <a:solidFill>
                  <a:schemeClr val="bg1"/>
                </a:solidFill>
              </a:rPr>
              <a:t>Lock rod in place with windlass clip</a:t>
            </a:r>
          </a:p>
          <a:p>
            <a:endParaRPr lang="en-US" altLang="en-US" sz="2400" dirty="0">
              <a:solidFill>
                <a:schemeClr val="bg1"/>
              </a:solidFill>
            </a:endParaRPr>
          </a:p>
          <a:p>
            <a:r>
              <a:rPr lang="en-US" altLang="en-US" sz="2400" dirty="0">
                <a:solidFill>
                  <a:schemeClr val="bg1"/>
                </a:solidFill>
              </a:rPr>
              <a:t>Secure rod with windlass strap</a:t>
            </a:r>
          </a:p>
          <a:p>
            <a:endParaRPr lang="en-US" altLang="en-US" sz="2400" dirty="0">
              <a:solidFill>
                <a:schemeClr val="bg1"/>
              </a:solidFill>
            </a:endParaRPr>
          </a:p>
          <a:p>
            <a:r>
              <a:rPr lang="en-US" altLang="en-US" sz="2400" dirty="0">
                <a:solidFill>
                  <a:schemeClr val="bg1"/>
                </a:solidFill>
              </a:rPr>
              <a:t>Secure Self-Adhering Band under windlass strap</a:t>
            </a:r>
          </a:p>
          <a:p>
            <a:endParaRPr lang="en-US" altLang="en-US" sz="2400" dirty="0">
              <a:solidFill>
                <a:schemeClr val="bg1"/>
              </a:solidFill>
            </a:endParaRPr>
          </a:p>
          <a:p>
            <a:r>
              <a:rPr lang="en-US" altLang="en-US" sz="2400" dirty="0">
                <a:solidFill>
                  <a:schemeClr val="bg1"/>
                </a:solidFill>
              </a:rPr>
              <a:t>Secure windlass strap to Velcro on windlass clip</a:t>
            </a:r>
          </a:p>
          <a:p>
            <a:pPr>
              <a:buFontTx/>
              <a:buNone/>
            </a:pPr>
            <a:endParaRPr lang="en-US" altLang="en-US" sz="2400" dirty="0">
              <a:solidFill>
                <a:schemeClr val="bg1"/>
              </a:solidFill>
            </a:endParaRPr>
          </a:p>
          <a:p>
            <a:pPr>
              <a:buFontTx/>
              <a:buNone/>
            </a:pPr>
            <a:endParaRPr lang="en-US" altLang="en-US" u="sng" dirty="0">
              <a:solidFill>
                <a:srgbClr val="FFFF00"/>
              </a:solidFill>
            </a:endParaRP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426" y="1242874"/>
            <a:ext cx="19240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909" y="2667000"/>
            <a:ext cx="19240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8434" y="3962585"/>
            <a:ext cx="19145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8909" y="5410292"/>
            <a:ext cx="19145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33139"/>
      </p:ext>
    </p:extLst>
  </p:cSld>
  <p:clrMapOvr>
    <a:masterClrMapping/>
  </p:clrMapOvr>
  <p:transition advClick="0" advTm="10000">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4000">
                <a:solidFill>
                  <a:srgbClr val="FFFF00"/>
                </a:solidFill>
              </a:rPr>
              <a:t>Applying a Combat Application Tourniquet (CAT)</a:t>
            </a:r>
          </a:p>
        </p:txBody>
      </p:sp>
      <p:sp>
        <p:nvSpPr>
          <p:cNvPr id="50179" name="Rectangle 3"/>
          <p:cNvSpPr>
            <a:spLocks noGrp="1" noChangeArrowheads="1"/>
          </p:cNvSpPr>
          <p:nvPr>
            <p:ph type="body" idx="1"/>
          </p:nvPr>
        </p:nvSpPr>
        <p:spPr>
          <a:xfrm>
            <a:off x="1752600" y="1981201"/>
            <a:ext cx="8686800" cy="4525963"/>
          </a:xfrm>
        </p:spPr>
        <p:txBody>
          <a:bodyPr/>
          <a:lstStyle/>
          <a:p>
            <a:r>
              <a:rPr lang="en-US" altLang="en-US">
                <a:solidFill>
                  <a:schemeClr val="bg1"/>
                </a:solidFill>
              </a:rPr>
              <a:t>The friction adapter buckle is not necessary for proper CAT application to an arm.  However, it must be used as added protection when using two hands to apply the CAT to a leg</a:t>
            </a:r>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953001"/>
            <a:ext cx="25527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4953000"/>
            <a:ext cx="25622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4953001"/>
            <a:ext cx="25622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603708"/>
      </p:ext>
    </p:extLst>
  </p:cSld>
  <p:clrMapOvr>
    <a:masterClrMapping/>
  </p:clrMapOvr>
  <p:transition advClick="0" advTm="10000">
    <p:cu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481</Words>
  <Application>Microsoft Office PowerPoint</Application>
  <PresentationFormat>Widescreen</PresentationFormat>
  <Paragraphs>84</Paragraphs>
  <Slides>14</Slides>
  <Notes>0</Notes>
  <HiddenSlides>0</HiddenSlides>
  <MMClips>0</MMClips>
  <ScaleCrop>false</ScaleCrop>
  <HeadingPairs>
    <vt:vector size="8" baseType="variant">
      <vt:variant>
        <vt:lpstr>Fonts Used</vt:lpstr>
      </vt:variant>
      <vt:variant>
        <vt:i4>1</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8" baseType="lpstr">
      <vt:lpstr>Arial</vt:lpstr>
      <vt:lpstr>Default Design</vt:lpstr>
      <vt:lpstr>1_Default Design</vt:lpstr>
      <vt:lpstr>Image Document</vt:lpstr>
      <vt:lpstr>SavingLivesAmerica.org Using “Stop the Bleeding” Kits Special Thanks to the Forsyth County S.O.</vt:lpstr>
      <vt:lpstr>Controlling Bleeding</vt:lpstr>
      <vt:lpstr>Introduction</vt:lpstr>
      <vt:lpstr>Introduction</vt:lpstr>
      <vt:lpstr>Outer Pouch</vt:lpstr>
      <vt:lpstr>Applying a Combat Application Tourniquet (CAT) </vt:lpstr>
      <vt:lpstr>Applying a Combat Application Tourniquet (CAT)</vt:lpstr>
      <vt:lpstr>Applying a Combat Application Tourniquet </vt:lpstr>
      <vt:lpstr>Applying a Combat Application Tourniquet (CAT)</vt:lpstr>
      <vt:lpstr>Pocket 1</vt:lpstr>
      <vt:lpstr>Field First Aid Dressing</vt:lpstr>
      <vt:lpstr>Apply a Field First Aid Dressing</vt:lpstr>
      <vt:lpstr>Apply a Field First Aid Dressing</vt:lpstr>
      <vt:lpstr>Pocket 2 </vt:lpstr>
    </vt:vector>
  </TitlesOfParts>
  <Company>FCGA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Poe, James H.</dc:creator>
  <cp:lastModifiedBy>tims office</cp:lastModifiedBy>
  <cp:revision>6</cp:revision>
  <dcterms:created xsi:type="dcterms:W3CDTF">2021-07-17T18:06:28Z</dcterms:created>
  <dcterms:modified xsi:type="dcterms:W3CDTF">2021-09-17T21:36:27Z</dcterms:modified>
</cp:coreProperties>
</file>